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302" r:id="rId3"/>
    <p:sldId id="310" r:id="rId4"/>
    <p:sldId id="263" r:id="rId5"/>
    <p:sldId id="264" r:id="rId6"/>
    <p:sldId id="265" r:id="rId7"/>
    <p:sldId id="266" r:id="rId8"/>
    <p:sldId id="269" r:id="rId9"/>
    <p:sldId id="267" r:id="rId10"/>
    <p:sldId id="270" r:id="rId11"/>
    <p:sldId id="272" r:id="rId12"/>
    <p:sldId id="273" r:id="rId13"/>
    <p:sldId id="304" r:id="rId14"/>
    <p:sldId id="276" r:id="rId15"/>
    <p:sldId id="305" r:id="rId16"/>
    <p:sldId id="274" r:id="rId17"/>
    <p:sldId id="306" r:id="rId18"/>
    <p:sldId id="293" r:id="rId19"/>
    <p:sldId id="294" r:id="rId20"/>
    <p:sldId id="295" r:id="rId21"/>
    <p:sldId id="301" r:id="rId22"/>
    <p:sldId id="300" r:id="rId23"/>
    <p:sldId id="307" r:id="rId24"/>
    <p:sldId id="278" r:id="rId25"/>
    <p:sldId id="308" r:id="rId26"/>
    <p:sldId id="281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6" r:id="rId38"/>
    <p:sldId id="297" r:id="rId39"/>
    <p:sldId id="298" r:id="rId40"/>
    <p:sldId id="309" r:id="rId4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7" autoAdjust="0"/>
    <p:restoredTop sz="86449" autoAdjust="0"/>
  </p:normalViewPr>
  <p:slideViewPr>
    <p:cSldViewPr>
      <p:cViewPr varScale="1">
        <p:scale>
          <a:sx n="95" d="100"/>
          <a:sy n="95" d="100"/>
        </p:scale>
        <p:origin x="9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TABLICA!$B$13</c:f>
              <c:strCache>
                <c:ptCount val="1"/>
                <c:pt idx="0">
                  <c:v>woj. podkarpackie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3"/>
            <c:dispRSqr val="0"/>
            <c:dispEq val="0"/>
          </c:trendline>
          <c:cat>
            <c:strRef>
              <c:f>TABLICA!$C$2:$L$2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TABLICA!$C$13:$L$13</c:f>
              <c:numCache>
                <c:formatCode>#,##0</c:formatCode>
                <c:ptCount val="10"/>
                <c:pt idx="0">
                  <c:v>25159</c:v>
                </c:pt>
                <c:pt idx="1">
                  <c:v>26122</c:v>
                </c:pt>
                <c:pt idx="2">
                  <c:v>28545</c:v>
                </c:pt>
                <c:pt idx="3">
                  <c:v>29554</c:v>
                </c:pt>
                <c:pt idx="4">
                  <c:v>30585</c:v>
                </c:pt>
                <c:pt idx="5">
                  <c:v>31644</c:v>
                </c:pt>
                <c:pt idx="6">
                  <c:v>33177</c:v>
                </c:pt>
                <c:pt idx="7">
                  <c:v>34120</c:v>
                </c:pt>
                <c:pt idx="8">
                  <c:v>36088</c:v>
                </c:pt>
                <c:pt idx="9" formatCode="General">
                  <c:v>38872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60-467C-BB54-19D086E716EF}"/>
            </c:ext>
          </c:extLst>
        </c:ser>
        <c:ser>
          <c:idx val="1"/>
          <c:order val="1"/>
          <c:tx>
            <c:strRef>
              <c:f>TABLICA!$B$4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3"/>
            <c:dispRSqr val="0"/>
            <c:dispEq val="0"/>
          </c:trendline>
          <c:cat>
            <c:strRef>
              <c:f>TABLICA!$C$2:$L$2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TABLICA!$C$4:$L$4</c:f>
              <c:numCache>
                <c:formatCode>#,##0</c:formatCode>
                <c:ptCount val="10"/>
                <c:pt idx="0">
                  <c:v>35657</c:v>
                </c:pt>
                <c:pt idx="1">
                  <c:v>37524</c:v>
                </c:pt>
                <c:pt idx="2">
                  <c:v>40669</c:v>
                </c:pt>
                <c:pt idx="3">
                  <c:v>42285</c:v>
                </c:pt>
                <c:pt idx="4">
                  <c:v>43034</c:v>
                </c:pt>
                <c:pt idx="5">
                  <c:v>44705</c:v>
                </c:pt>
                <c:pt idx="6">
                  <c:v>46814</c:v>
                </c:pt>
                <c:pt idx="7">
                  <c:v>48433</c:v>
                </c:pt>
                <c:pt idx="8">
                  <c:v>51776</c:v>
                </c:pt>
                <c:pt idx="9" formatCode="General">
                  <c:v>55066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60-467C-BB54-19D086E71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572736"/>
        <c:axId val="139574272"/>
      </c:lineChart>
      <c:catAx>
        <c:axId val="1395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74272"/>
        <c:crosses val="autoZero"/>
        <c:auto val="1"/>
        <c:lblAlgn val="ctr"/>
        <c:lblOffset val="100"/>
        <c:noMultiLvlLbl val="0"/>
      </c:catAx>
      <c:valAx>
        <c:axId val="139574272"/>
        <c:scaling>
          <c:orientation val="minMax"/>
          <c:max val="60000"/>
          <c:min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baseline="0">
                    <a:effectLst/>
                  </a:rPr>
                  <a:t>Produkt krajowy brutto na 1 mieszkańca </a:t>
                </a:r>
                <a:r>
                  <a:rPr lang="pl-PL"/>
                  <a:t>[zł]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57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8007654785611335E-2"/>
                  <c:y val="4.401611256926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26-4482-A55A-CF58EF082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'[Dane - 2013-2020^J województwa^J kraje.xlsx]Analiza'!$AE$4:$AL$4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01/2020 - 06/2020</c:v>
                </c:pt>
              </c:strCache>
            </c:strRef>
          </c:cat>
          <c:val>
            <c:numRef>
              <c:f>'[Dane - 2013-2020^J województwa^J kraje.xlsx]Analiza'!$AE$5:$AL$5</c:f>
              <c:numCache>
                <c:formatCode>#\ ##0.0\ \ </c:formatCode>
                <c:ptCount val="8"/>
                <c:pt idx="0">
                  <c:v>19399.262175</c:v>
                </c:pt>
                <c:pt idx="1">
                  <c:v>19876.229185</c:v>
                </c:pt>
                <c:pt idx="2">
                  <c:v>22505.778408999999</c:v>
                </c:pt>
                <c:pt idx="3">
                  <c:v>25049.006922</c:v>
                </c:pt>
                <c:pt idx="4">
                  <c:v>28225.552916000001</c:v>
                </c:pt>
                <c:pt idx="5">
                  <c:v>32449.929502999999</c:v>
                </c:pt>
                <c:pt idx="6">
                  <c:v>34838.167000000001</c:v>
                </c:pt>
                <c:pt idx="7">
                  <c:v>15212.982045000001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26-4482-A55A-CF58EF082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19136"/>
        <c:axId val="140220672"/>
      </c:lineChart>
      <c:catAx>
        <c:axId val="14021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220672"/>
        <c:crosses val="autoZero"/>
        <c:auto val="1"/>
        <c:lblAlgn val="ctr"/>
        <c:lblOffset val="100"/>
        <c:noMultiLvlLbl val="0"/>
      </c:catAx>
      <c:valAx>
        <c:axId val="1402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021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58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3.8007654785611335E-2"/>
                  <c:y val="4.401611256926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BD-43FC-A24B-51D259EEC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'[Dane - 2013-2020^J województwa^J kraje.xlsx]Analiza'!$AE$4:$AL$4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01/2020 - 06/2020</c:v>
                </c:pt>
              </c:strCache>
            </c:strRef>
          </c:cat>
          <c:val>
            <c:numRef>
              <c:f>'[Dane - 2013-2020^J województwa^J kraje.xlsx]Analiza'!$AE$57:$AL$57</c:f>
              <c:numCache>
                <c:formatCode>#\ ##0.0\ \ </c:formatCode>
                <c:ptCount val="8"/>
                <c:pt idx="0">
                  <c:v>6154.6019859999997</c:v>
                </c:pt>
                <c:pt idx="1">
                  <c:v>5259.0769369999998</c:v>
                </c:pt>
                <c:pt idx="2">
                  <c:v>5998.7737470000002</c:v>
                </c:pt>
                <c:pt idx="3">
                  <c:v>6836.424035</c:v>
                </c:pt>
                <c:pt idx="4">
                  <c:v>8577.1065309999994</c:v>
                </c:pt>
                <c:pt idx="5">
                  <c:v>10344.955056999999</c:v>
                </c:pt>
                <c:pt idx="6">
                  <c:v>11509.224942000001</c:v>
                </c:pt>
                <c:pt idx="7">
                  <c:v>4469.1549660000001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BD-43FC-A24B-51D259EEC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38848"/>
        <c:axId val="142240384"/>
      </c:lineChart>
      <c:catAx>
        <c:axId val="1422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240384"/>
        <c:crosses val="autoZero"/>
        <c:auto val="1"/>
        <c:lblAlgn val="ctr"/>
        <c:lblOffset val="100"/>
        <c:noMultiLvlLbl val="0"/>
      </c:catAx>
      <c:valAx>
        <c:axId val="1422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\ 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23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43F9-78BB-4556-83E7-E92630A45085}" type="datetimeFigureOut">
              <a:rPr lang="pl-PL" smtClean="0"/>
              <a:t>2021-12-16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ED19-A840-40FD-B163-88976B5BB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730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A0B9-2993-40BF-BFA9-92501A722474}" type="datetimeFigureOut">
              <a:rPr lang="pl-PL" smtClean="0"/>
              <a:t>2021-12-16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8269-149A-483D-917C-A67F2790D2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837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76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6679818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2100" y="549275"/>
            <a:ext cx="2033588" cy="511175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50" y="549275"/>
            <a:ext cx="5949950" cy="51117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0642629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549275"/>
            <a:ext cx="5688013" cy="10080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39750" y="1844675"/>
            <a:ext cx="8135938" cy="3816350"/>
          </a:xfrm>
        </p:spPr>
        <p:txBody>
          <a:bodyPr/>
          <a:lstStyle/>
          <a:p>
            <a:pPr lv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247325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7997969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23166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90975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83125" y="1844675"/>
            <a:ext cx="3992563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707756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42998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6225041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586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293486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51306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7675" y="549275"/>
            <a:ext cx="5688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81359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983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06060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²"/>
        <a:defRPr sz="2200">
          <a:solidFill>
            <a:srgbClr val="60606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±"/>
        <a:defRPr sz="2000">
          <a:solidFill>
            <a:srgbClr val="60606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³"/>
        <a:defRPr>
          <a:solidFill>
            <a:srgbClr val="60606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°"/>
        <a:defRPr sz="1600">
          <a:solidFill>
            <a:srgbClr val="60606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488238" cy="3455988"/>
          </a:xfrm>
          <a:solidFill>
            <a:schemeClr val="bg1"/>
          </a:solidFill>
        </p:spPr>
        <p:txBody>
          <a:bodyPr/>
          <a:lstStyle/>
          <a:p>
            <a:pPr algn="ctr"/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</a:rPr>
            </a:br>
            <a:br>
              <a:rPr lang="pl-PL" altLang="pl-PL" dirty="0">
                <a:solidFill>
                  <a:schemeClr val="tx1"/>
                </a:solidFill>
                <a:latin typeface="Arial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charset="0"/>
              </a:rPr>
            </a:br>
            <a:br>
              <a:rPr lang="pl-PL" altLang="pl-PL" dirty="0">
                <a:solidFill>
                  <a:schemeClr val="tx1"/>
                </a:solidFill>
                <a:latin typeface="Arial" charset="0"/>
              </a:rPr>
            </a:br>
            <a:r>
              <a:rPr lang="pl-PL" sz="2000" dirty="0"/>
              <a:t>Transformacja gospodarcza województwa podkarpackiego w latach 2010-2020, (rozwój gospodarczy, zmiany kierunków rozwoju gospodarki).</a:t>
            </a:r>
            <a:br>
              <a:rPr lang="pl-PL" sz="2000" dirty="0"/>
            </a:br>
            <a:br>
              <a:rPr lang="pl-PL" altLang="pl-PL" sz="4000" dirty="0"/>
            </a:br>
            <a:br>
              <a:rPr lang="pl-PL" altLang="pl-PL" sz="4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altLang="pl-PL" sz="40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altLang="pl-PL" sz="32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altLang="pl-PL" sz="16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altLang="pl-PL" sz="1600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pl-PL" altLang="pl-PL" sz="1600" dirty="0">
                <a:solidFill>
                  <a:schemeClr val="tx1"/>
                </a:solidFill>
                <a:latin typeface="Arial" charset="0"/>
              </a:rPr>
            </a:br>
            <a:br>
              <a:rPr lang="pl-PL" altLang="pl-PL" sz="1200" b="0" dirty="0">
                <a:solidFill>
                  <a:schemeClr val="tx1"/>
                </a:solidFill>
                <a:latin typeface="Arial" charset="0"/>
              </a:rPr>
            </a:br>
            <a:r>
              <a:rPr lang="pl-PL" altLang="pl-PL" sz="1200" b="0" dirty="0">
                <a:solidFill>
                  <a:schemeClr val="tx1"/>
                </a:solidFill>
                <a:latin typeface="Arial" charset="0"/>
              </a:rPr>
              <a:t>								</a:t>
            </a:r>
            <a:br>
              <a:rPr lang="pl-PL" altLang="pl-PL" sz="2000" b="0" dirty="0">
                <a:solidFill>
                  <a:schemeClr val="tx1"/>
                </a:solidFill>
              </a:rPr>
            </a:br>
            <a:br>
              <a:rPr lang="pl-PL" altLang="pl-PL" sz="1800" b="0" dirty="0">
                <a:solidFill>
                  <a:schemeClr val="tx1"/>
                </a:solidFill>
              </a:rPr>
            </a:br>
            <a:endParaRPr lang="pl-PL" altLang="pl-PL" sz="1800" b="0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933825"/>
            <a:ext cx="6335713" cy="2447925"/>
          </a:xfrm>
        </p:spPr>
        <p:txBody>
          <a:bodyPr/>
          <a:lstStyle/>
          <a:p>
            <a:r>
              <a:rPr lang="pl-PL" altLang="pl-PL" sz="1800" b="1" dirty="0">
                <a:solidFill>
                  <a:schemeClr val="tx1"/>
                </a:solidFill>
                <a:latin typeface="Calibri" pitchFamily="34" charset="0"/>
              </a:rPr>
              <a:t>dr hab. Bogusław </a:t>
            </a:r>
            <a:r>
              <a:rPr lang="pl-PL" altLang="pl-PL" sz="1800" b="1" dirty="0" err="1">
                <a:solidFill>
                  <a:schemeClr val="tx1"/>
                </a:solidFill>
                <a:latin typeface="Calibri" pitchFamily="34" charset="0"/>
              </a:rPr>
              <a:t>Plawgo</a:t>
            </a:r>
            <a:r>
              <a:rPr lang="pl-PL" altLang="pl-PL" sz="1800" b="1" dirty="0">
                <a:solidFill>
                  <a:schemeClr val="tx1"/>
                </a:solidFill>
                <a:latin typeface="Calibri" pitchFamily="34" charset="0"/>
              </a:rPr>
              <a:t>, prof. </a:t>
            </a:r>
            <a:r>
              <a:rPr lang="pl-PL" altLang="pl-PL" sz="1800" b="1" dirty="0" err="1">
                <a:solidFill>
                  <a:schemeClr val="tx1"/>
                </a:solidFill>
                <a:latin typeface="Calibri" pitchFamily="34" charset="0"/>
              </a:rPr>
              <a:t>UwB</a:t>
            </a:r>
            <a:endParaRPr lang="pl-PL" altLang="pl-PL" sz="18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altLang="pl-PL" sz="18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altLang="pl-PL" sz="18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pl-PL" altLang="pl-PL" sz="1800" b="1" dirty="0">
                <a:solidFill>
                  <a:schemeClr val="tx1"/>
                </a:solidFill>
                <a:latin typeface="Calibri" pitchFamily="34" charset="0"/>
              </a:rPr>
              <a:t>Rzeszów, grudzień  2021 r.</a:t>
            </a:r>
            <a:endParaRPr lang="pl-PL" altLang="pl-PL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pl-PL" altLang="pl-PL" sz="1200" i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4340" name="Picture 4" descr="Herb Województwa Podkarpac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92125"/>
            <a:ext cx="865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0858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1400" dirty="0"/>
              <a:t>raporcie </a:t>
            </a:r>
            <a:r>
              <a:rPr lang="pl-PL" sz="1400" dirty="0" err="1"/>
              <a:t>Regional</a:t>
            </a:r>
            <a:r>
              <a:rPr lang="pl-PL" sz="1400" dirty="0"/>
              <a:t> </a:t>
            </a:r>
            <a:r>
              <a:rPr lang="pl-PL" sz="1400" dirty="0" err="1"/>
              <a:t>Innovation</a:t>
            </a:r>
            <a:r>
              <a:rPr lang="pl-PL" sz="1400" dirty="0"/>
              <a:t> </a:t>
            </a:r>
            <a:r>
              <a:rPr lang="pl-PL" sz="1400" dirty="0" err="1"/>
              <a:t>Scoreboard</a:t>
            </a:r>
            <a:r>
              <a:rPr lang="pl-PL" sz="1400" dirty="0"/>
              <a:t> </a:t>
            </a:r>
            <a:r>
              <a:rPr lang="pl-PL" sz="1400" b="1" dirty="0">
                <a:solidFill>
                  <a:srgbClr val="FF0000"/>
                </a:solidFill>
              </a:rPr>
              <a:t>2019 zostało sklasyfikowane na 179 pozycji wśród 238 ocenionych regionów Unii Europejskiej </a:t>
            </a:r>
          </a:p>
          <a:p>
            <a:r>
              <a:rPr lang="pl-PL" sz="1400" dirty="0"/>
              <a:t>Wśród polskich regionów województwo podkarpackie znalazło się wśród grupy „umiarkowanych innowatorów –”, wraz z województwami: śląskim, wielkopolskim, dolnośląskim, pomorskim i łódzkim. Obok województwa małopolskiego, jest ono również polskim regionem o najwyższym wzroście innowacyjności w kraju.</a:t>
            </a:r>
          </a:p>
          <a:p>
            <a:r>
              <a:rPr lang="pl-PL" sz="1400" b="1" dirty="0">
                <a:solidFill>
                  <a:srgbClr val="FF0000"/>
                </a:solidFill>
              </a:rPr>
              <a:t>W skali kraju województwo podkarpackie zajmowało 3. miejsce, wyższą wartość miał tylko region Warszawski Stołeczny i województwo małopolskie</a:t>
            </a:r>
          </a:p>
        </p:txBody>
      </p:sp>
      <p:pic>
        <p:nvPicPr>
          <p:cNvPr id="6" name="Symbol zastępczy zawartości 3" descr="Rysunek przedstawia zróżnicowanie innowacyjności regionów Unii Europejskiej . Opis do rysunku został zawarty w tekście dokumentu.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63" y="1844675"/>
            <a:ext cx="2878148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Potencjał innowacyjny województwa podkarpackiego</a:t>
            </a:r>
          </a:p>
        </p:txBody>
      </p:sp>
    </p:spTree>
    <p:extLst>
      <p:ext uri="{BB962C8B-B14F-4D97-AF65-F5344CB8AC3E}">
        <p14:creationId xmlns:p14="http://schemas.microsoft.com/office/powerpoint/2010/main" val="2217792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Przedsiębiorstwa przemysłowe aktywne innowacyjnie w latach 2016-2018</a:t>
            </a:r>
          </a:p>
        </p:txBody>
      </p:sp>
      <p:pic>
        <p:nvPicPr>
          <p:cNvPr id="2050" name="Picture 2" descr="Przedsiębiorstwa przemysłowe aktywne innowacyjnie w latach 2016-2018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675"/>
            <a:ext cx="5059184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0019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688013" cy="1008063"/>
          </a:xfrm>
        </p:spPr>
        <p:txBody>
          <a:bodyPr/>
          <a:lstStyle/>
          <a:p>
            <a:r>
              <a:rPr lang="pl-PL" dirty="0"/>
              <a:t>Przedsiębiorstwa usługowe aktywne innowacyjnie w latach 2016-2018</a:t>
            </a:r>
            <a:br>
              <a:rPr lang="pl-PL" dirty="0"/>
            </a:br>
            <a:r>
              <a:rPr lang="pl-PL" sz="1400" dirty="0"/>
              <a:t>W latach 2014-2019 wartość nakładów zwiększyła się o 76%. W 2019 r. osiągnęły wysokość 764,6 mln zł, co pozwoliło na zajęcie 6 miejsca w kraju. </a:t>
            </a:r>
          </a:p>
        </p:txBody>
      </p:sp>
      <p:pic>
        <p:nvPicPr>
          <p:cNvPr id="3074" name="Picture 2" descr="Przedsiębiorstwa usługowe aktywne innowacyjnie w latach 2016-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4"/>
            <a:ext cx="4383087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3859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Działalność B+R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Nakłady wewnętrzne sektora przedsiębiorstw na działalność B+R w relacji do PKB w województwie podkarpackim utrzymywały się na wysokim poziomie. </a:t>
            </a:r>
            <a:br>
              <a:rPr lang="pl-PL" dirty="0"/>
            </a:br>
            <a:r>
              <a:rPr lang="pl-PL" dirty="0"/>
              <a:t>W latach 2010-2015 </a:t>
            </a:r>
            <a:r>
              <a:rPr lang="pl-PL" b="1" dirty="0">
                <a:solidFill>
                  <a:srgbClr val="FF0000"/>
                </a:solidFill>
              </a:rPr>
              <a:t>województwo podkarpackie było krajowym liderem pod tym względem.</a:t>
            </a:r>
          </a:p>
          <a:p>
            <a:pPr marL="0" indent="0" algn="just">
              <a:buNone/>
            </a:pPr>
            <a:r>
              <a:rPr lang="pl-PL" dirty="0"/>
              <a:t>W kolejnym okresie (2016-2018) ustępowało tylko województwom małopolskiemu, mazowieckiemu i pomorskiemu</a:t>
            </a:r>
          </a:p>
        </p:txBody>
      </p:sp>
    </p:spTree>
    <p:extLst>
      <p:ext uri="{BB962C8B-B14F-4D97-AF65-F5344CB8AC3E}">
        <p14:creationId xmlns:p14="http://schemas.microsoft.com/office/powerpoint/2010/main" val="382163351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Patenty udzielone przez UPRP ogółem w Polsce i województwie podkarpackim w latach 2009-2019</a:t>
            </a:r>
          </a:p>
        </p:txBody>
      </p:sp>
      <p:pic>
        <p:nvPicPr>
          <p:cNvPr id="4098" name="Picture 2" descr="Patenty udzielone przez UPRP ogółem w Polsce i województwie podkarpackim w latach 2009-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8380"/>
            <a:ext cx="6048672" cy="395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3089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patentów udzielonych w liczbie udzielonych patentów na wynalazki ogółem w latach 2009-2019 [%]</a:t>
            </a:r>
          </a:p>
        </p:txBody>
      </p:sp>
      <p:pic>
        <p:nvPicPr>
          <p:cNvPr id="7170" name="Picture 2" descr="Udział patentów udzielonych w liczbie udzielonych patentów na wynalazki ogółem w latach 2009-2019 [%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26" y="1844675"/>
            <a:ext cx="62203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4450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Udział przychodów netto ze sprzedaży produktów innowacyjnych w przychodach netto ze sprzedaży ogółem</a:t>
            </a:r>
          </a:p>
        </p:txBody>
      </p:sp>
      <p:pic>
        <p:nvPicPr>
          <p:cNvPr id="5122" name="Picture 2" descr="Udział przychodów netto ze sprzedaży produktów innowacyjnych w przychodach netto ze sprzedaży ogół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4888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561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9DD0DD-8737-488D-AF30-D7EF1FA8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204864"/>
            <a:ext cx="7632080" cy="1008063"/>
          </a:xfrm>
        </p:spPr>
        <p:txBody>
          <a:bodyPr/>
          <a:lstStyle/>
          <a:p>
            <a:pPr algn="ctr"/>
            <a:r>
              <a:rPr lang="pl-PL" sz="3600" b="0" dirty="0"/>
              <a:t>Identyfikowane kierunki rozwoju regiony od 2007 roku</a:t>
            </a:r>
          </a:p>
        </p:txBody>
      </p:sp>
    </p:spTree>
    <p:extLst>
      <p:ext uri="{BB962C8B-B14F-4D97-AF65-F5344CB8AC3E}">
        <p14:creationId xmlns:p14="http://schemas.microsoft.com/office/powerpoint/2010/main" val="29039161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033CB-8F28-4FD8-B501-5778242A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64077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ROZWÓJ STRUKTUR KLASTROWYCH W POLSCE WSCHODNIEJ</a:t>
            </a:r>
          </a:p>
        </p:txBody>
      </p:sp>
      <p:pic>
        <p:nvPicPr>
          <p:cNvPr id="4" name="Symbol zastępczy zawartości 3" descr="ROZWÓJ STRUKTUR KLASTROWYCH W POLSCE WSCHODNIEJ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4679950" cy="540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53576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ZWÓJ STRUKTUR KLASTROWYCH W POLSCE WSCHODNIE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4951683" cy="56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6A5D50D1-DFA5-4F37-A843-C3CF2297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64077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ROZWÓJ STRUKTUR KLASTROWYCH W POLSCE WSCHODNIEJ </a:t>
            </a:r>
          </a:p>
        </p:txBody>
      </p:sp>
    </p:spTree>
    <p:extLst>
      <p:ext uri="{BB962C8B-B14F-4D97-AF65-F5344CB8AC3E}">
        <p14:creationId xmlns:p14="http://schemas.microsoft.com/office/powerpoint/2010/main" val="227832519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/>
              <a:t>Zmiany głównych wskaźników ekonomicznych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/>
              <a:t>Identyfikowane kierunki rozwoju regiony od 2007 roku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/>
              <a:t>Obecne inteligentne specjalizacje regionu i ich rozwój</a:t>
            </a:r>
          </a:p>
          <a:p>
            <a:pPr marL="457200" indent="-457200">
              <a:buAutoNum type="arabicPeriod"/>
            </a:pPr>
            <a:endParaRPr lang="pl-PL" dirty="0"/>
          </a:p>
          <a:p>
            <a:pPr marL="457200" indent="-457200">
              <a:buAutoNum type="arabicPeriod"/>
            </a:pPr>
            <a:r>
              <a:rPr lang="pl-PL" dirty="0"/>
              <a:t>Przyszłe wyzwania rozwojowe</a:t>
            </a:r>
          </a:p>
        </p:txBody>
      </p:sp>
    </p:spTree>
    <p:extLst>
      <p:ext uri="{BB962C8B-B14F-4D97-AF65-F5344CB8AC3E}">
        <p14:creationId xmlns:p14="http://schemas.microsoft.com/office/powerpoint/2010/main" val="370630857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ZWÓJ STRUKTUR KLASTROWYCH W POLSCE WSCHODNIE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320480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09DF57FC-62BA-4EA0-8F27-FEF6AEDA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64077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ROZWÓJ STRUKTUR KLASTROWYCH W POLSCE WSCHODNIEJ  </a:t>
            </a:r>
          </a:p>
        </p:txBody>
      </p:sp>
    </p:spTree>
    <p:extLst>
      <p:ext uri="{BB962C8B-B14F-4D97-AF65-F5344CB8AC3E}">
        <p14:creationId xmlns:p14="http://schemas.microsoft.com/office/powerpoint/2010/main" val="86875400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ZWÓJ STRUKTUR KLASTROWYCH W POLSCE WSCHODNIE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5950263" cy="446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BD47BACA-6AE9-40A2-9E32-DFFA9CE5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64077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ROZWÓJ STRUKTUR KLASTROWYCH W POLSCE WSCHODNIEJ   </a:t>
            </a:r>
          </a:p>
        </p:txBody>
      </p:sp>
    </p:spTree>
    <p:extLst>
      <p:ext uri="{BB962C8B-B14F-4D97-AF65-F5344CB8AC3E}">
        <p14:creationId xmlns:p14="http://schemas.microsoft.com/office/powerpoint/2010/main" val="5059257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OZWÓJ STRUKTUR KLASTROWYCH W POLSCE WSCHODNIE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16" y="836712"/>
            <a:ext cx="4245768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D169F2F8-6205-4078-A877-58C4B668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0"/>
            <a:ext cx="6264077" cy="10080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ROZWÓJ STRUKTUR KLASTROWYCH W POLSCE WSCHODNIEJ    </a:t>
            </a:r>
          </a:p>
        </p:txBody>
      </p:sp>
    </p:spTree>
    <p:extLst>
      <p:ext uri="{BB962C8B-B14F-4D97-AF65-F5344CB8AC3E}">
        <p14:creationId xmlns:p14="http://schemas.microsoft.com/office/powerpoint/2010/main" val="8171994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8C0023-7717-4607-AD05-D86918F3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88840"/>
            <a:ext cx="7920112" cy="1008063"/>
          </a:xfrm>
        </p:spPr>
        <p:txBody>
          <a:bodyPr/>
          <a:lstStyle/>
          <a:p>
            <a:pPr algn="ctr"/>
            <a:r>
              <a:rPr lang="pl-PL" sz="3600" b="0" dirty="0"/>
              <a:t>Obecne inteligentne specjalizacje regionu i ich rozwój</a:t>
            </a:r>
          </a:p>
        </p:txBody>
      </p:sp>
    </p:spTree>
    <p:extLst>
      <p:ext uri="{BB962C8B-B14F-4D97-AF65-F5344CB8AC3E}">
        <p14:creationId xmlns:p14="http://schemas.microsoft.com/office/powerpoint/2010/main" val="18149960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824" y="764704"/>
            <a:ext cx="5688013" cy="1008063"/>
          </a:xfrm>
        </p:spPr>
        <p:txBody>
          <a:bodyPr/>
          <a:lstStyle/>
          <a:p>
            <a:r>
              <a:rPr lang="pl-PL" dirty="0"/>
              <a:t>Inteligentna specjalizacja </a:t>
            </a:r>
            <a:br>
              <a:rPr lang="pl-PL" dirty="0"/>
            </a:br>
            <a:r>
              <a:rPr lang="pl-PL" dirty="0"/>
              <a:t>Lotnictwo i kosmonautyka</a:t>
            </a:r>
            <a:br>
              <a:rPr lang="pl-PL" dirty="0"/>
            </a:br>
            <a:br>
              <a:rPr lang="pl-PL" dirty="0"/>
            </a:br>
            <a:r>
              <a:rPr lang="pl-PL" sz="1800" b="0" dirty="0"/>
              <a:t>Liczba firm zarejestrowanych na terenie województwa podkarpackiego z branży lotniczej i kosmonautyce</a:t>
            </a:r>
          </a:p>
        </p:txBody>
      </p:sp>
      <p:pic>
        <p:nvPicPr>
          <p:cNvPr id="6146" name="Picture 2" descr="Liczba firm zarejestrowanych na terenie województwa podkarpackiego z branży lotniczej i kosmonauty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4637158" cy="24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5313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sz="1800" dirty="0"/>
              <a:t>O rozwoju IS Lotnictwo i kosmonautyka w województwie podkarpackim świadczy m.in. wzrost przychodów z całokształtu działalności przedsiębiorstw tego sektora. W 2018 r. wskaźnik ten osiągnął wartość 17,6 mld zł, co stanowi </a:t>
            </a:r>
            <a:r>
              <a:rPr lang="pl-PL" sz="1800" b="1" dirty="0">
                <a:solidFill>
                  <a:srgbClr val="FF0000"/>
                </a:solidFill>
              </a:rPr>
              <a:t>wzrost o 7% w porównaniu z poprzednim rokiem, o 28,3% w stosunku do 2015 r. oraz o 74,4% w stosunku do 2010 </a:t>
            </a:r>
          </a:p>
          <a:p>
            <a:endParaRPr lang="pl-PL" dirty="0"/>
          </a:p>
        </p:txBody>
      </p:sp>
      <p:pic>
        <p:nvPicPr>
          <p:cNvPr id="8194" name="Picture 2" descr="Lotnictwo i kosmonautyka w przychody z całokształtu działalnośc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833"/>
            <a:ext cx="3990975" cy="285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Lotnictwo i kosmonautyka w przychody z całokształtu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1715314027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Motoryzacja - liczba firm</a:t>
            </a:r>
          </a:p>
        </p:txBody>
      </p:sp>
      <p:pic>
        <p:nvPicPr>
          <p:cNvPr id="8194" name="Picture 2" descr="Motoryzacja - liczba fi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7917"/>
            <a:ext cx="5112568" cy="296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80228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Motoryzacja - przychody z całokształtu działalności</a:t>
            </a:r>
          </a:p>
        </p:txBody>
      </p:sp>
      <p:pic>
        <p:nvPicPr>
          <p:cNvPr id="9218" name="Picture 2" descr="Motoryzacja - przychody z całokształtu działalnośc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39" y="1628801"/>
            <a:ext cx="5212214" cy="30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270475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Motoryzacja - udział przychodów ze sprzedaży na eksport (%)</a:t>
            </a:r>
          </a:p>
        </p:txBody>
      </p:sp>
      <p:pic>
        <p:nvPicPr>
          <p:cNvPr id="10242" name="Picture 2" descr="Motoryzacja - udział przychodów ze sprzedaży na eksport (%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31" y="1628801"/>
            <a:ext cx="5167765" cy="30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40190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Motoryzacja – nakłady inwestycyjne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wartość nakładów inwestycyjnych na nowe obiekty majątkowe oraz ulepszenie istniejących w 2018 r. wyniosła </a:t>
            </a:r>
            <a:r>
              <a:rPr lang="pl-PL" b="1" dirty="0">
                <a:solidFill>
                  <a:srgbClr val="FF0000"/>
                </a:solidFill>
              </a:rPr>
              <a:t>731,2 mln zł, co stanowiło wzrost o 32% </a:t>
            </a:r>
            <a:r>
              <a:rPr lang="pl-PL" dirty="0"/>
              <a:t>w stosunku do 2014 r.</a:t>
            </a:r>
          </a:p>
        </p:txBody>
      </p:sp>
    </p:spTree>
    <p:extLst>
      <p:ext uri="{BB962C8B-B14F-4D97-AF65-F5344CB8AC3E}">
        <p14:creationId xmlns:p14="http://schemas.microsoft.com/office/powerpoint/2010/main" val="399065165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0CCCDE3-1780-4380-8ECB-110FE69C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64" y="1844675"/>
            <a:ext cx="8135936" cy="1800349"/>
          </a:xfrm>
        </p:spPr>
        <p:txBody>
          <a:bodyPr/>
          <a:lstStyle/>
          <a:p>
            <a:pPr algn="ctr"/>
            <a:r>
              <a:rPr lang="pl-PL" sz="3600" b="0" dirty="0"/>
              <a:t>Zmiany głównych wskaźników ekonomicznych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16681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ICT - liczba firm</a:t>
            </a:r>
          </a:p>
        </p:txBody>
      </p:sp>
      <p:pic>
        <p:nvPicPr>
          <p:cNvPr id="11266" name="Picture 2" descr="ICT - liczba fi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59" y="1268761"/>
            <a:ext cx="5769517" cy="348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082462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przyjazna środowisku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135938" cy="3816350"/>
          </a:xfrm>
        </p:spPr>
        <p:txBody>
          <a:bodyPr/>
          <a:lstStyle/>
          <a:p>
            <a:r>
              <a:rPr lang="pl-PL" sz="2000" dirty="0"/>
              <a:t>wzrost produkcji energii ogółem z 2 662,3 </a:t>
            </a:r>
            <a:r>
              <a:rPr lang="pl-PL" sz="2000" dirty="0" err="1"/>
              <a:t>GWh</a:t>
            </a:r>
            <a:r>
              <a:rPr lang="pl-PL" sz="2000" dirty="0"/>
              <a:t> w 2010 r. do        2 746,0 </a:t>
            </a:r>
            <a:r>
              <a:rPr lang="pl-PL" sz="2000" dirty="0" err="1"/>
              <a:t>GWh</a:t>
            </a:r>
            <a:r>
              <a:rPr lang="pl-PL" sz="2000" dirty="0"/>
              <a:t> w 2019 r. </a:t>
            </a:r>
          </a:p>
          <a:p>
            <a:r>
              <a:rPr lang="pl-PL" sz="2000" dirty="0"/>
              <a:t>wzrost wzroście energii ze źródeł odnawialnych z 315,7 </a:t>
            </a:r>
            <a:r>
              <a:rPr lang="pl-PL" sz="2000" dirty="0" err="1"/>
              <a:t>GWh</a:t>
            </a:r>
            <a:r>
              <a:rPr lang="pl-PL" sz="2000" dirty="0"/>
              <a:t> w 2010 r. do 658,9 </a:t>
            </a:r>
            <a:r>
              <a:rPr lang="pl-PL" sz="2000" dirty="0" err="1"/>
              <a:t>GWh</a:t>
            </a:r>
            <a:r>
              <a:rPr lang="pl-PL" sz="2000" dirty="0"/>
              <a:t> w 2019 r. W tym czasie udział energii ze źródeł odnawialnych wzrósł z </a:t>
            </a:r>
            <a:r>
              <a:rPr lang="pl-PL" sz="2000" b="1" dirty="0">
                <a:solidFill>
                  <a:srgbClr val="FF0000"/>
                </a:solidFill>
              </a:rPr>
              <a:t>11,9% do 24% w 2019 </a:t>
            </a:r>
            <a:r>
              <a:rPr lang="pl-PL" sz="2000" dirty="0"/>
              <a:t>r. Podkarpacie z tą wartością zajmuje siódme miejsce w kraju pod względem udziału energii odnawialnej w produkcji energii elektrycznej ogółem. </a:t>
            </a:r>
          </a:p>
          <a:p>
            <a:r>
              <a:rPr lang="pl-PL" sz="2000" dirty="0"/>
              <a:t>w okresie 2014-2018 występowały wahania w zakresie liczby tworzących go podmiotów gospodarczych. W 2018 r. było ich 150 , co jest liczbą prawie o 12% niższą niż w 2014 roku.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99030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Żywność wysokiej jakości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W 2018 r. w sektorze bezpieczeństwa żywnościowego pracowało </a:t>
            </a:r>
            <a:r>
              <a:rPr lang="pl-PL" sz="2000" b="1" dirty="0">
                <a:solidFill>
                  <a:srgbClr val="FF0000"/>
                </a:solidFill>
              </a:rPr>
              <a:t>8631 osób</a:t>
            </a:r>
            <a:r>
              <a:rPr lang="pl-PL" sz="2000" dirty="0"/>
              <a:t>. Liczba ta od 2014 r. wzrosła o </a:t>
            </a:r>
            <a:r>
              <a:rPr lang="pl-PL" sz="2000" b="1" dirty="0">
                <a:solidFill>
                  <a:srgbClr val="FF0000"/>
                </a:solidFill>
              </a:rPr>
              <a:t>9,9</a:t>
            </a:r>
            <a:r>
              <a:rPr lang="pl-PL" sz="2000" dirty="0"/>
              <a:t>%. </a:t>
            </a:r>
          </a:p>
          <a:p>
            <a:r>
              <a:rPr lang="pl-PL" sz="2000" dirty="0"/>
              <a:t>Liczba podmiotów - w 2020 r. było to łącznie </a:t>
            </a:r>
            <a:r>
              <a:rPr lang="pl-PL" sz="2000" b="1" dirty="0">
                <a:solidFill>
                  <a:srgbClr val="FF0000"/>
                </a:solidFill>
              </a:rPr>
              <a:t>1489</a:t>
            </a:r>
            <a:r>
              <a:rPr lang="pl-PL" sz="2000" dirty="0"/>
              <a:t> podmiotów, dając tym samym 11 pozycję w kraju.</a:t>
            </a:r>
          </a:p>
          <a:p>
            <a:r>
              <a:rPr lang="pl-PL" sz="2000" dirty="0"/>
              <a:t>Pozytywną tendencją jest systematyczne zwiększanie przychodów z całokształtu działalności tej branży, który w latach 2014-2018 wzrósł o </a:t>
            </a:r>
            <a:r>
              <a:rPr lang="pl-PL" sz="2000" b="1" dirty="0">
                <a:solidFill>
                  <a:srgbClr val="FF0000"/>
                </a:solidFill>
              </a:rPr>
              <a:t>39,4%</a:t>
            </a:r>
            <a:r>
              <a:rPr lang="pl-PL" sz="2000" dirty="0"/>
              <a:t>, osiągając wartość </a:t>
            </a:r>
            <a:r>
              <a:rPr lang="pl-PL" sz="2000" b="1" dirty="0">
                <a:solidFill>
                  <a:srgbClr val="FF0000"/>
                </a:solidFill>
              </a:rPr>
              <a:t>3,5 mld zł</a:t>
            </a:r>
            <a:r>
              <a:rPr lang="pl-PL" sz="2000" dirty="0"/>
              <a:t>.</a:t>
            </a:r>
          </a:p>
          <a:p>
            <a:r>
              <a:rPr lang="pl-PL" sz="2000" dirty="0"/>
              <a:t>odnotowuje ona systematyczny wzrost </a:t>
            </a:r>
            <a:r>
              <a:rPr lang="pl-PL" sz="2000" b="1" dirty="0">
                <a:solidFill>
                  <a:srgbClr val="FF0000"/>
                </a:solidFill>
              </a:rPr>
              <a:t>wartości eksportu- w 2019 r. była to wartość 560,4 mln zł, co stanowi trzykrotny wzrost w stosunku do 2013 r</a:t>
            </a:r>
          </a:p>
          <a:p>
            <a:r>
              <a:rPr lang="pl-PL" sz="2000" dirty="0"/>
              <a:t>Inwestycje W 2018 r. ich wartość wyniosła nieco ponad </a:t>
            </a:r>
            <a:r>
              <a:rPr lang="pl-PL" sz="2000" b="1" dirty="0">
                <a:solidFill>
                  <a:srgbClr val="FF0000"/>
                </a:solidFill>
              </a:rPr>
              <a:t>220 mln zł, osiągając wzrost 39,6% w stosunku do 2014 roku</a:t>
            </a:r>
          </a:p>
        </p:txBody>
      </p:sp>
    </p:spTree>
    <p:extLst>
      <p:ext uri="{BB962C8B-B14F-4D97-AF65-F5344CB8AC3E}">
        <p14:creationId xmlns:p14="http://schemas.microsoft.com/office/powerpoint/2010/main" val="389687573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Żywność wysokiej jakości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Udział powierzchni użytków rolnych ekologicznych z certyfikatem w powierzchni użytków rolnych ogółem spadł z 4,08% w 2010 r. do 2,08% w 2018 r.,</a:t>
            </a:r>
          </a:p>
          <a:p>
            <a:r>
              <a:rPr lang="pl-PL" dirty="0"/>
              <a:t>Wielkość użytków w gospodarstwach ekologicznych zmniejsza się od 2014 r. Wartość wskaźnika w 2019 r. wynosiła 13 757 tys. ha, w stosunku do roku 2014 nastąpił spadek o 9,7 tys. ha. </a:t>
            </a:r>
          </a:p>
        </p:txBody>
      </p:sp>
    </p:spTree>
    <p:extLst>
      <p:ext uri="{BB962C8B-B14F-4D97-AF65-F5344CB8AC3E}">
        <p14:creationId xmlns:p14="http://schemas.microsoft.com/office/powerpoint/2010/main" val="276273587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Turystyka zrównoważona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Liczby noclegów udzielonych na 1000 mieszkańców, wzrosła z </a:t>
            </a:r>
            <a:r>
              <a:rPr lang="pl-PL" sz="2000" b="1" dirty="0">
                <a:solidFill>
                  <a:srgbClr val="FF0000"/>
                </a:solidFill>
              </a:rPr>
              <a:t>968,00 w 2010 r. do 1 693,15 w 2019 r. </a:t>
            </a:r>
          </a:p>
          <a:p>
            <a:r>
              <a:rPr lang="pl-PL" sz="2000" dirty="0"/>
              <a:t>W tym samym okresie nastąpiło prawie podwojenie liczby turystów korzystających z noclegów na 1000 mieszkańców, która wzrosła z 327,66 w 2010 r. do 609,66 w 2019 r. </a:t>
            </a:r>
          </a:p>
          <a:p>
            <a:r>
              <a:rPr lang="pl-PL" sz="2000" dirty="0"/>
              <a:t>Stopień wykorzystania miejsc noclegowych w województwie zwiększył się z </a:t>
            </a:r>
            <a:r>
              <a:rPr lang="pl-PL" sz="2000" b="1" dirty="0">
                <a:solidFill>
                  <a:srgbClr val="FF0000"/>
                </a:solidFill>
              </a:rPr>
              <a:t>30,9% w 2010 r. do 34,8% w 2019 r.</a:t>
            </a:r>
          </a:p>
          <a:p>
            <a:r>
              <a:rPr lang="pl-PL" sz="2000" dirty="0"/>
              <a:t>W 2014 r. na terenie województwa podkarpackiego znajdowało się 513 turystycznych obiektów noclegowych, w roku 2018 istniało ich już 642. Stanowiły one 5,8% wszystkich obiektów w Polsce (7. miejsce w kraju).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103490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Turystyka zrównoważona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Liczba miejsc noclegowych w 2018 r. wynosiła 34,7 tys., stanowiąc 4,3% takich miejsc w kraju (9. lokata). Liczba miejsc noclegowych wzrosła w porównaniu z rokiem 2014 o 7,1 tys.</a:t>
            </a:r>
          </a:p>
          <a:p>
            <a:r>
              <a:rPr lang="pl-PL" dirty="0"/>
              <a:t>Nastąpił wzrost liczby kwater agroturystycznych z 26 w 2010 r. do 60 w 2019 r.</a:t>
            </a:r>
          </a:p>
        </p:txBody>
      </p:sp>
    </p:spTree>
    <p:extLst>
      <p:ext uri="{BB962C8B-B14F-4D97-AF65-F5344CB8AC3E}">
        <p14:creationId xmlns:p14="http://schemas.microsoft.com/office/powerpoint/2010/main" val="73327719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Usługi i produkty medyczne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8135938" cy="3816350"/>
          </a:xfrm>
        </p:spPr>
        <p:txBody>
          <a:bodyPr/>
          <a:lstStyle/>
          <a:p>
            <a:r>
              <a:rPr lang="pl-PL" sz="2000" dirty="0"/>
              <a:t>W 2019 r. w szpitalach i sanatoriach uzdrowiskowych przebywało łącznie </a:t>
            </a:r>
            <a:r>
              <a:rPr lang="pl-PL" sz="2000" b="1" dirty="0">
                <a:solidFill>
                  <a:srgbClr val="FF0000"/>
                </a:solidFill>
              </a:rPr>
              <a:t>61,4 tys. kuracjuszy</a:t>
            </a:r>
            <a:r>
              <a:rPr lang="pl-PL" sz="2000" dirty="0"/>
              <a:t>. Wartość ta pozwoliła Podkarpaciu na zajęcie 6. miejsca w kraju</a:t>
            </a:r>
          </a:p>
          <a:p>
            <a:r>
              <a:rPr lang="pl-PL" sz="2000" dirty="0"/>
              <a:t>W 2019 r. wartość produkcji sprzedanej przemysłu produkcji podstawowych substancji farmaceutycznych oraz leków i pozostałych wyrobów farmaceutycznych wyniosła </a:t>
            </a:r>
            <a:r>
              <a:rPr lang="pl-PL" sz="2000" b="1" dirty="0">
                <a:solidFill>
                  <a:srgbClr val="FF0000"/>
                </a:solidFill>
              </a:rPr>
              <a:t>251,8 mln zł, co stawia województwo na 6. pozycji w Polsce.</a:t>
            </a:r>
          </a:p>
          <a:p>
            <a:r>
              <a:rPr lang="pl-PL" sz="2000" dirty="0"/>
              <a:t>Wartość eksportu tych artykułów w 2019 r. wyniosła 530,8 mln zł. Jest to jednocześnie kwota o </a:t>
            </a:r>
            <a:r>
              <a:rPr lang="pl-PL" sz="2000" b="1" dirty="0">
                <a:solidFill>
                  <a:srgbClr val="FF0000"/>
                </a:solidFill>
              </a:rPr>
              <a:t>81,9% wyższa w stosunku do 2013 r</a:t>
            </a:r>
            <a:r>
              <a:rPr lang="pl-PL" sz="2000" dirty="0"/>
              <a:t>.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22260308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276872"/>
            <a:ext cx="7344048" cy="1008063"/>
          </a:xfrm>
        </p:spPr>
        <p:txBody>
          <a:bodyPr/>
          <a:lstStyle/>
          <a:p>
            <a:r>
              <a:rPr lang="pl-PL" sz="4400" b="0" dirty="0"/>
              <a:t>Wyzwania na przyszłość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29490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Megatrendy</a:t>
            </a:r>
            <a:r>
              <a:rPr lang="pl-PL" dirty="0"/>
              <a:t> Deloitte w 2018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844824"/>
            <a:ext cx="8135938" cy="3816350"/>
          </a:xfrm>
        </p:spPr>
        <p:txBody>
          <a:bodyPr/>
          <a:lstStyle/>
          <a:p>
            <a:r>
              <a:rPr lang="pl-PL" dirty="0"/>
              <a:t>Przemysł 4.0, </a:t>
            </a:r>
          </a:p>
          <a:p>
            <a:r>
              <a:rPr lang="pl-PL" dirty="0"/>
              <a:t>Gospodarka obiegu zamkniętego, </a:t>
            </a:r>
          </a:p>
          <a:p>
            <a:r>
              <a:rPr lang="pl-PL" dirty="0"/>
              <a:t>zrównoważone finanse, </a:t>
            </a:r>
          </a:p>
          <a:p>
            <a:r>
              <a:rPr lang="pl-PL" dirty="0"/>
              <a:t>rynek talentów, </a:t>
            </a:r>
          </a:p>
          <a:p>
            <a:r>
              <a:rPr lang="pl-PL" dirty="0"/>
              <a:t>„srebrna gospodarka”</a:t>
            </a:r>
          </a:p>
          <a:p>
            <a:r>
              <a:rPr lang="pl-PL" dirty="0" err="1"/>
              <a:t>elektromobilność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68924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9" y="549275"/>
            <a:ext cx="5831880" cy="1008063"/>
          </a:xfrm>
        </p:spPr>
        <p:txBody>
          <a:bodyPr/>
          <a:lstStyle/>
          <a:p>
            <a:pPr lvl="1"/>
            <a:r>
              <a:rPr lang="pl-P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Kontekst europejski</a:t>
            </a:r>
            <a:br>
              <a:rPr lang="pl-P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pl-PL" dirty="0"/>
              <a:t>cele polityki spójności przewidzianych dla okresu programowania 2021-2027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Bardziej inteligentna Europa (CP1),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Bardziej przyjazna dla środowiska </a:t>
            </a:r>
            <a:r>
              <a:rPr lang="pl-PL" dirty="0" err="1">
                <a:effectLst/>
                <a:latin typeface="Arial"/>
                <a:ea typeface="Times New Roman"/>
                <a:cs typeface="Times New Roman"/>
              </a:rPr>
              <a:t>bezemisyjna</a:t>
            </a: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 Europa (CP2),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Lepiej połączona Europa (CP3),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Europa o silniejszym wymiarze społecznym (CP4),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/>
                <a:ea typeface="Times New Roman"/>
                <a:cs typeface="Times New Roman"/>
              </a:rPr>
              <a:t>Europa bliżej obywateli (CP5).</a:t>
            </a: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9847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Produkt krajowy brutto na 1 mieszkańca w Polsce i województwie podkarpackim w latach 2009-2018</a:t>
            </a:r>
          </a:p>
        </p:txBody>
      </p:sp>
      <p:graphicFrame>
        <p:nvGraphicFramePr>
          <p:cNvPr id="4" name="Symbol zastępczy zawartości 3" descr="Wykres przedstawia produkt krajowy brutto na 1 mieszkańca w Polsce i województwie podkarpackim w latach 2009-2018. Opis wykresu został znajduje się powyżej w tekście dokumentu.">
            <a:extLst>
              <a:ext uri="{FF2B5EF4-FFF2-40B4-BE49-F238E27FC236}">
                <a16:creationId xmlns:a16="http://schemas.microsoft.com/office/drawing/2014/main" id="{D7CAFFFA-1AFB-4008-A08D-E9A0F39722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1359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33181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3600" dirty="0"/>
              <a:t>Dziękuję za uwagę</a:t>
            </a:r>
          </a:p>
        </p:txBody>
      </p:sp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74995B2-A5B5-4A98-A0B0-BC0F8D85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1834776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PKB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Dynamika wzrostu produktu krajowego brutto w przeliczeniu na jednego mieszkańca w latach 2009-2017 plasuje województwo podkarpackie na </a:t>
            </a:r>
            <a:r>
              <a:rPr lang="pl-PL" b="1" dirty="0">
                <a:solidFill>
                  <a:srgbClr val="FF0000"/>
                </a:solidFill>
              </a:rPr>
              <a:t>9. miejscu </a:t>
            </a:r>
            <a:r>
              <a:rPr lang="pl-PL" dirty="0"/>
              <a:t>wśród polskich województw, co oznacza, że region dobrze wykorzystuje możliwości rozwojowe.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Udział w stosunku do średniej krajowej minimalnie się poprawił z </a:t>
            </a:r>
            <a:r>
              <a:rPr lang="pl-PL" b="1" dirty="0">
                <a:solidFill>
                  <a:srgbClr val="FF0000"/>
                </a:solidFill>
              </a:rPr>
              <a:t>70,5% do 70,6 %</a:t>
            </a:r>
          </a:p>
        </p:txBody>
      </p:sp>
    </p:spTree>
    <p:extLst>
      <p:ext uri="{BB962C8B-B14F-4D97-AF65-F5344CB8AC3E}">
        <p14:creationId xmlns:p14="http://schemas.microsoft.com/office/powerpoint/2010/main" val="12757572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688013" cy="1008063"/>
          </a:xfrm>
        </p:spPr>
        <p:txBody>
          <a:bodyPr/>
          <a:lstStyle/>
          <a:p>
            <a:r>
              <a:rPr lang="pl-PL" dirty="0"/>
              <a:t>PKB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135938" cy="381635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informacjami Eurostatu pod względem PKB per capita liczonego w standardzie siły nabywczej (PPS), województwo podkarpackie zajmuje odległą, bo aż </a:t>
            </a:r>
            <a:r>
              <a:rPr lang="pl-PL" b="1" dirty="0">
                <a:solidFill>
                  <a:srgbClr val="FF0000"/>
                </a:solidFill>
              </a:rPr>
              <a:t>224 pozycję wśród 241 regionów Unii Europejskiej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Poziom PKB na mieszkańca, mierzony w standardzie siły nabywczej, </a:t>
            </a:r>
            <a:r>
              <a:rPr lang="pl-PL" b="1" dirty="0">
                <a:solidFill>
                  <a:srgbClr val="FF0000"/>
                </a:solidFill>
              </a:rPr>
              <a:t>stanowił 50% średniej UE.</a:t>
            </a:r>
            <a:r>
              <a:rPr lang="pl-PL" dirty="0"/>
              <a:t> PKB Polski na mieszkańca wyniósł w 2018 roku 71% średniej UE, co dało jej 19 lokatę. </a:t>
            </a:r>
          </a:p>
          <a:p>
            <a:pPr marL="0" indent="0">
              <a:buNone/>
            </a:pPr>
            <a:r>
              <a:rPr lang="pl-PL" dirty="0"/>
              <a:t>Należy zwrócić uwagę na znaczną dynamikę wzrostu PKB województwa podkarpackiego na tle unijnych regionów, gdyż w 2004 r. PKB per capita dla województwa wynosił zaledwie </a:t>
            </a:r>
            <a:r>
              <a:rPr lang="pl-PL" b="1" dirty="0">
                <a:solidFill>
                  <a:srgbClr val="FF0000"/>
                </a:solidFill>
              </a:rPr>
              <a:t>36% średniej.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51856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Liczba podmiotów gospodarczych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województwie podkarpackim według stanu na koniec 2019 r. działalność prowadziło 181 107 podmiotów gospodarczych, z czego 96% należało do sektora prywatnego. </a:t>
            </a:r>
            <a:r>
              <a:rPr lang="pl-PL" b="1" dirty="0">
                <a:solidFill>
                  <a:srgbClr val="FF0000"/>
                </a:solidFill>
              </a:rPr>
              <a:t>W porównaniu z 2000 r. odnotowano wzrost o 41,1%. </a:t>
            </a:r>
          </a:p>
        </p:txBody>
      </p:sp>
    </p:spTree>
    <p:extLst>
      <p:ext uri="{BB962C8B-B14F-4D97-AF65-F5344CB8AC3E}">
        <p14:creationId xmlns:p14="http://schemas.microsoft.com/office/powerpoint/2010/main" val="194199558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5" y="549275"/>
            <a:ext cx="6047904" cy="1008063"/>
          </a:xfrm>
        </p:spPr>
        <p:txBody>
          <a:bodyPr/>
          <a:lstStyle/>
          <a:p>
            <a:r>
              <a:rPr lang="pl-PL" dirty="0"/>
              <a:t>Wartość eksportu dla woj. podkarpackiego w okresie 2013-2020 r. (w mld zł).</a:t>
            </a:r>
          </a:p>
        </p:txBody>
      </p:sp>
      <p:graphicFrame>
        <p:nvGraphicFramePr>
          <p:cNvPr id="4" name="Symbol zastępczy zawartości 3" descr="Wykres przedstawia wartość eksportu dla województwa podkarpackiego w okresie 2013-2020. W 2013 r. wartość ta wynosiła 19 399,3 mld zł, natomiast w 2019 34 838,2 mld zł. ">
            <a:extLst>
              <a:ext uri="{FF2B5EF4-FFF2-40B4-BE49-F238E27FC236}">
                <a16:creationId xmlns:a16="http://schemas.microsoft.com/office/drawing/2014/main" id="{5891AA15-C127-4362-86B4-EE20EF2559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1359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09281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71801" y="549275"/>
            <a:ext cx="5903888" cy="1008063"/>
          </a:xfrm>
        </p:spPr>
        <p:txBody>
          <a:bodyPr/>
          <a:lstStyle/>
          <a:p>
            <a:r>
              <a:rPr lang="pl-PL" dirty="0"/>
              <a:t>Saldo handlu zagranicznego dla woj. podkarpackiego w okresie 2013-2020 r. (w mld zł).</a:t>
            </a:r>
          </a:p>
        </p:txBody>
      </p:sp>
      <p:graphicFrame>
        <p:nvGraphicFramePr>
          <p:cNvPr id="4" name="Symbol zastępczy zawartości 3" descr="Wykres przedstawia saldo handlu zagranicznego dla woj. podkarpackiego w okresie 2013-2020 r. W 2013 r. wynosiło ono 6 154,6 mld zł, natomiast w 2019 r. 11 509,2 mld zł. ">
            <a:extLst>
              <a:ext uri="{FF2B5EF4-FFF2-40B4-BE49-F238E27FC236}">
                <a16:creationId xmlns:a16="http://schemas.microsoft.com/office/drawing/2014/main" id="{969C6DDB-913A-4D48-96BA-A920BFAA85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1359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52870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ia Carpatia Rzeszow 30.11.201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0DE"/>
      </a:accent1>
      <a:accent2>
        <a:srgbClr val="01998A"/>
      </a:accent2>
      <a:accent3>
        <a:srgbClr val="FFFFFF"/>
      </a:accent3>
      <a:accent4>
        <a:srgbClr val="000000"/>
      </a:accent4>
      <a:accent5>
        <a:srgbClr val="AACDEC"/>
      </a:accent5>
      <a:accent6>
        <a:srgbClr val="018A7D"/>
      </a:accent6>
      <a:hlink>
        <a:srgbClr val="009999"/>
      </a:hlink>
      <a:folHlink>
        <a:srgbClr val="99CC00"/>
      </a:folHlink>
    </a:clrScheme>
    <a:fontScheme name="Via Carpatia Rzeszow 30.11.2012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ia Carpatia Rzeszow 30.11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 Carpatia Rzeszow 30.11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a Carpatia Rzeszow 30.11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1390</Words>
  <Application>Microsoft Office PowerPoint</Application>
  <PresentationFormat>Pokaz na ekranie (4:3)</PresentationFormat>
  <Paragraphs>105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Trebuchet MS</vt:lpstr>
      <vt:lpstr>Wingdings</vt:lpstr>
      <vt:lpstr>Wingdings 2</vt:lpstr>
      <vt:lpstr>Via Carpatia Rzeszow 30.11.2012</vt:lpstr>
      <vt:lpstr>       Transformacja gospodarcza województwa podkarpackiego w latach 2010-2020, (rozwój gospodarczy, zmiany kierunków rozwoju gospodarki).                   </vt:lpstr>
      <vt:lpstr>Plan prezentacji</vt:lpstr>
      <vt:lpstr>Zmiany głównych wskaźników ekonomicznych </vt:lpstr>
      <vt:lpstr>Produkt krajowy brutto na 1 mieszkańca w Polsce i województwie podkarpackim w latach 2009-2018</vt:lpstr>
      <vt:lpstr>PKB</vt:lpstr>
      <vt:lpstr>PKB </vt:lpstr>
      <vt:lpstr>Liczba podmiotów gospodarczych</vt:lpstr>
      <vt:lpstr>Wartość eksportu dla woj. podkarpackiego w okresie 2013-2020 r. (w mld zł).</vt:lpstr>
      <vt:lpstr>Saldo handlu zagranicznego dla woj. podkarpackiego w okresie 2013-2020 r. (w mld zł).</vt:lpstr>
      <vt:lpstr>Potencjał innowacyjny województwa podkarpackiego</vt:lpstr>
      <vt:lpstr>Przedsiębiorstwa przemysłowe aktywne innowacyjnie w latach 2016-2018</vt:lpstr>
      <vt:lpstr>Przedsiębiorstwa usługowe aktywne innowacyjnie w latach 2016-2018 W latach 2014-2019 wartość nakładów zwiększyła się o 76%. W 2019 r. osiągnęły wysokość 764,6 mln zł, co pozwoliło na zajęcie 6 miejsca w kraju. </vt:lpstr>
      <vt:lpstr>Działalność B+R </vt:lpstr>
      <vt:lpstr>Patenty udzielone przez UPRP ogółem w Polsce i województwie podkarpackim w latach 2009-2019</vt:lpstr>
      <vt:lpstr>Udział patentów udzielonych w liczbie udzielonych patentów na wynalazki ogółem w latach 2009-2019 [%]</vt:lpstr>
      <vt:lpstr>Udział przychodów netto ze sprzedaży produktów innowacyjnych w przychodach netto ze sprzedaży ogółem</vt:lpstr>
      <vt:lpstr>Identyfikowane kierunki rozwoju regiony od 2007 roku</vt:lpstr>
      <vt:lpstr>ROZWÓJ STRUKTUR KLASTROWYCH W POLSCE WSCHODNIEJ</vt:lpstr>
      <vt:lpstr>ROZWÓJ STRUKTUR KLASTROWYCH W POLSCE WSCHODNIEJ </vt:lpstr>
      <vt:lpstr>ROZWÓJ STRUKTUR KLASTROWYCH W POLSCE WSCHODNIEJ  </vt:lpstr>
      <vt:lpstr>ROZWÓJ STRUKTUR KLASTROWYCH W POLSCE WSCHODNIEJ   </vt:lpstr>
      <vt:lpstr>ROZWÓJ STRUKTUR KLASTROWYCH W POLSCE WSCHODNIEJ    </vt:lpstr>
      <vt:lpstr>Obecne inteligentne specjalizacje regionu i ich rozwój</vt:lpstr>
      <vt:lpstr>Inteligentna specjalizacja  Lotnictwo i kosmonautyka  Liczba firm zarejestrowanych na terenie województwa podkarpackiego z branży lotniczej i kosmonautyce</vt:lpstr>
      <vt:lpstr>Lotnictwo i kosmonautyka w przychody z całokształtu działalności</vt:lpstr>
      <vt:lpstr>Motoryzacja - liczba firm</vt:lpstr>
      <vt:lpstr>Motoryzacja - przychody z całokształtu działalności</vt:lpstr>
      <vt:lpstr>Motoryzacja - udział przychodów ze sprzedaży na eksport (%)</vt:lpstr>
      <vt:lpstr>Motoryzacja – nakłady inwestycyjne</vt:lpstr>
      <vt:lpstr>ICT - liczba firm</vt:lpstr>
      <vt:lpstr>Energia przyjazna środowisku</vt:lpstr>
      <vt:lpstr>Żywność wysokiej jakości</vt:lpstr>
      <vt:lpstr>Żywność wysokiej jakości </vt:lpstr>
      <vt:lpstr>Turystyka zrównoważona</vt:lpstr>
      <vt:lpstr>Turystyka zrównoważona </vt:lpstr>
      <vt:lpstr>Usługi i produkty medyczne</vt:lpstr>
      <vt:lpstr>Wyzwania na przyszłość  </vt:lpstr>
      <vt:lpstr>Megatrendy Deloitte w 2018</vt:lpstr>
      <vt:lpstr>Kontekst europejski cele polityki spójności przewidzianych dla okresu programowania 2021-2027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Transformacja gospodarcza województwa podkarpackiego w latach 2010-2020, (rozwój gospodarczy, zmiany kierunków rozwoju gospodarki).</dc:title>
  <dc:creator>User</dc:creator>
  <cp:lastModifiedBy>Stachurska Justyna</cp:lastModifiedBy>
  <cp:revision>38</cp:revision>
  <cp:lastPrinted>2021-12-08T06:51:30Z</cp:lastPrinted>
  <dcterms:created xsi:type="dcterms:W3CDTF">2021-11-24T17:50:50Z</dcterms:created>
  <dcterms:modified xsi:type="dcterms:W3CDTF">2021-12-16T09:10:11Z</dcterms:modified>
</cp:coreProperties>
</file>